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8" r:id="rId3"/>
    <p:sldId id="322" r:id="rId4"/>
    <p:sldId id="320" r:id="rId5"/>
    <p:sldId id="260" r:id="rId6"/>
    <p:sldId id="278" r:id="rId7"/>
    <p:sldId id="321" r:id="rId8"/>
    <p:sldId id="284" r:id="rId9"/>
    <p:sldId id="288" r:id="rId10"/>
    <p:sldId id="289" r:id="rId11"/>
    <p:sldId id="290" r:id="rId12"/>
    <p:sldId id="319" r:id="rId13"/>
    <p:sldId id="266" r:id="rId14"/>
    <p:sldId id="267" r:id="rId15"/>
    <p:sldId id="297" r:id="rId16"/>
    <p:sldId id="318" r:id="rId17"/>
    <p:sldId id="283" r:id="rId18"/>
    <p:sldId id="291" r:id="rId19"/>
    <p:sldId id="293" r:id="rId20"/>
    <p:sldId id="294" r:id="rId21"/>
    <p:sldId id="292" r:id="rId22"/>
    <p:sldId id="295" r:id="rId23"/>
    <p:sldId id="261" r:id="rId24"/>
    <p:sldId id="296" r:id="rId25"/>
    <p:sldId id="280" r:id="rId26"/>
    <p:sldId id="268" r:id="rId27"/>
    <p:sldId id="274" r:id="rId28"/>
    <p:sldId id="276" r:id="rId29"/>
    <p:sldId id="272" r:id="rId30"/>
    <p:sldId id="304" r:id="rId31"/>
    <p:sldId id="285" r:id="rId32"/>
    <p:sldId id="286" r:id="rId33"/>
    <p:sldId id="265" r:id="rId34"/>
    <p:sldId id="323" r:id="rId35"/>
    <p:sldId id="298" r:id="rId36"/>
    <p:sldId id="262" r:id="rId37"/>
    <p:sldId id="263" r:id="rId38"/>
    <p:sldId id="264" r:id="rId39"/>
    <p:sldId id="270" r:id="rId40"/>
    <p:sldId id="277" r:id="rId41"/>
    <p:sldId id="27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9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3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5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0605-753B-4AFF-A967-B601D5CD2C8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Outlook for the US Economy in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Steven Kyle</a:t>
            </a:r>
          </a:p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4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-4h2F2tquvME/VE-7qo3humI/AAAAAAAAhDs/5-JYDmXDEaE/s1600/HPIRealAug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0035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kjqg4kFKVaM/VE-7snOMejI/AAAAAAAAhD0/7n8t2agO9_U/s1600/PriceRentAug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84849" cy="56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KVvVyuq533o/VGyc5PLzhjI/AAAAAAAAhVA/mdVlheV7NTg/s1600/StartsOct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99"/>
            <a:ext cx="8001000" cy="60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-66AHyvXzx6E/VEkoxg3XCII/AAAAAAAAhBE/HUR17YxCf5E/s1600/PhilyMapSept20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23962"/>
            <a:ext cx="5943600" cy="441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hiladelphiafed.org/research-and-data/regional-economy/indexes/leading/charts/2014/LeadingIndexes08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24280"/>
            <a:ext cx="5715000" cy="440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February 2009</a:t>
            </a:r>
            <a:endParaRPr lang="en-US" sz="4000" dirty="0"/>
          </a:p>
        </p:txBody>
      </p:sp>
      <p:pic>
        <p:nvPicPr>
          <p:cNvPr id="3" name="Picture 2" descr="http://www.philadelphiafed.org/research-and-data/regional-economy/indexes/coincident/maps/2009/2009-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24280"/>
            <a:ext cx="5715000" cy="440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7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42913"/>
            <a:ext cx="83439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1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58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90525"/>
            <a:ext cx="85439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42913"/>
            <a:ext cx="87249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6159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8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325"/>
            <a:ext cx="888675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104"/>
            <a:ext cx="8915400" cy="53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854423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verage Annual Inflation by Dec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5725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56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17941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0000003116208" descr="http://graphics8.nytimes.com/images/2014/09/15/opinion/091514krugman1/091514krugman1-tmagArtic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23745"/>
            <a:ext cx="5638800" cy="281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.guim.co.uk/w-620/h--/q-95/sys-images/Guardian/Pix/pictures/2014/8/22/1408732956509/237440db-fae9-4e7f-a9da-4870ef39d9ec-bestSizeAvailab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05" y="2069465"/>
            <a:ext cx="4517390" cy="271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.wsj.net/public/resources/MWimages/MW-BQ066_EuroUn_MG_20131129105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55" y="1533207"/>
            <a:ext cx="5419090" cy="3791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i.wsj.net/public/resources/images/BN-DB323_Inflat_G_201406030729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55" y="1673225"/>
            <a:ext cx="5266690" cy="351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search.stlouisfed.org/fredgraph.jpg?hires=1&amp;type=image/jpeg&amp;chart_type=line&amp;recession_bars=on&amp;log_scales=&amp;bgcolor=%23e1e9f0&amp;graph_bgcolor=%23ffffff&amp;fo=verdana&amp;ts=12&amp;tts=12&amp;txtcolor=%23444444&amp;show_legend=yes&amp;show_axis_titles=yes&amp;drp=0&amp;cosd=1994-11-01&amp;coed=2014-11-01&amp;width=670&amp;height=445&amp;stacking=&amp;range=Custom&amp;mode=fred&amp;id=UNRATE&amp;transformation=lin&amp;nd=&amp;ost=-99999&amp;oet=99999&amp;scale=left&amp;line_color=%234572a7&amp;line_style=solid&amp;lw=2&amp;mark_type=none&amp;mw=1&amp;mma=0&amp;fml=a&amp;fgst=lin&amp;fq=Monthly&amp;fam=avg&amp;vintage_date=&amp;revision_date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0926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49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visorperspectives.com/dshort/charts/markets/TotalReturn/4-bad-bears-re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8305800" cy="6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83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-x0h_nxEEa5Y/VFectyERdcI/AAAAAAAAhH4/BJnLfBWB1QM/s1600/ConstSpendSept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1"/>
            <a:ext cx="886175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yzs8zayyIRU/VFOHw6erwZI/AAAAAAAAhF4/sKi3WKPQRvU/s1600/RICompQ3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60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dvisorperspectives.com/dshort/charts/inflation/CPI-PCE-core-comparison-since-2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48700" cy="63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search.stlouisfed.org/fredgraph.jpg?hires=1&amp;type=image/jpeg&amp;chart_type=line&amp;recession_bars=on&amp;log_scales=&amp;bgcolor=%23e1e9f0&amp;graph_bgcolor=%23ffffff&amp;fo=verdana&amp;ts=12&amp;tts=12&amp;txtcolor=%23444444&amp;show_legend=yes&amp;show_axis_titles=yes&amp;drp=0&amp;cosd=1978-01-01&amp;coed=2014-05-01&amp;width=670&amp;height=445&amp;stacking=&amp;range=&amp;mode=fred&amp;id=UMCSENT&amp;transformation=lin&amp;nd=&amp;ost=-99999&amp;oet=99999&amp;scale=left&amp;line_color=%234572a7&amp;line_style=solid&amp;lw=2&amp;mark_type=none&amp;mw=1&amp;mma=0&amp;fml=a&amp;fgst=lin&amp;fq=Monthly&amp;fam=avg&amp;vintage_date=&amp;revision_date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6" y="304800"/>
            <a:ext cx="8570804" cy="56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6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383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dvisorperspectives.com/dshort/charts/markets/SPX-Dow-Nasdaq-since-2000-nom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335"/>
            <a:ext cx="8648700" cy="63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dvisorperspectives.com/dshort/charts/markets/SPX-Dow-Nasdaq-since-2000-re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48700" cy="63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dvisorperspectives.com/dshort/charts/markets/TotalReturn/SPX-total-returns-since-2000-pe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335"/>
            <a:ext cx="8648700" cy="63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online.wsj.com/media/EZyields1_1206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55" y="1761807"/>
            <a:ext cx="5266690" cy="333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search.stlouisfed.org/fredgraph.jpg?hires=1&amp;type=image/jpeg&amp;chart_type=line&amp;recession_bars=on&amp;log_scales=&amp;bgcolor=%23e1e9f0&amp;graph_bgcolor=%23ffffff&amp;fo=verdana&amp;ts=12&amp;tts=12&amp;txtcolor=%23444444&amp;show_legend=yes&amp;show_axis_titles=yes&amp;drp=0&amp;cosd=1994-01-01&amp;coed=2014-11-01&amp;width=670&amp;height=445&amp;stacking=&amp;range=&amp;mode=fred&amp;id=U6RATE&amp;transformation=lin&amp;nd=&amp;ost=-99999&amp;oet=99999&amp;scale=left&amp;line_color=%234572a7&amp;line_style=solid&amp;lw=2&amp;mark_type=none&amp;mw=1&amp;mma=0&amp;fml=a&amp;fgst=lin&amp;fq=Monthly&amp;fam=avg&amp;vintage_date=&amp;revision_date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83706" cy="55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37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cdn1.alphanow.thomsonreuters.com/wp-content/uploads/2012/06/eurozon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1636712"/>
            <a:ext cx="5711825" cy="35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blogs.r.ftdata.co.uk/martin-wolf-exchange/files/2012/04/eurozone-structural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6697"/>
            <a:ext cx="5943600" cy="3824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2976"/>
            <a:ext cx="8839200" cy="544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47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52438"/>
            <a:ext cx="82105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search.stlouisfed.org/fredgraph.jpg?hires=1&amp;type=image/jpeg&amp;chart_type=line&amp;recession_bars=on&amp;log_scales=&amp;bgcolor=%23e1e9f0&amp;graph_bgcolor=%23ffffff&amp;fo=verdana&amp;ts=12&amp;tts=12&amp;txtcolor=%23444444&amp;show_legend=yes&amp;show_axis_titles=yes&amp;drp=0&amp;cosd=2004-10-01&amp;coed=2014-10-01&amp;width=670&amp;height=445&amp;stacking=&amp;range=10yrs&amp;mode=fred&amp;id=IRLTLT01USM156N&amp;transformation=lin&amp;nd=&amp;ost=-99999&amp;oet=99999&amp;scale=left&amp;line_color=%234572a7&amp;line_style=solid&amp;lw=2&amp;mark_type=none&amp;mw=1&amp;mma=0&amp;fml=a&amp;fgst=lin&amp;fq=Monthly&amp;fam=avg&amp;vintage_date=&amp;revision_date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6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5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8488092" cy="57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1.bp.blogspot.com/-l_JO2aLmGs0/VE-7oOqjUiI/AAAAAAAAhDk/9Ze9hzOUfqQ/s1600/HPINominalAug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0220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17</Words>
  <Application>Microsoft Office PowerPoint</Application>
  <PresentationFormat>On-screen Show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Outlook for the US Economy in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February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for the US Economy in 2015</dc:title>
  <dc:creator>sck5</dc:creator>
  <cp:lastModifiedBy>sck5</cp:lastModifiedBy>
  <cp:revision>25</cp:revision>
  <dcterms:created xsi:type="dcterms:W3CDTF">2014-11-03T15:45:08Z</dcterms:created>
  <dcterms:modified xsi:type="dcterms:W3CDTF">2014-12-05T17:09:25Z</dcterms:modified>
</cp:coreProperties>
</file>